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86" r:id="rId2"/>
    <p:sldId id="257" r:id="rId3"/>
    <p:sldId id="258" r:id="rId4"/>
    <p:sldId id="289" r:id="rId5"/>
    <p:sldId id="290" r:id="rId6"/>
    <p:sldId id="288" r:id="rId7"/>
    <p:sldId id="287" r:id="rId8"/>
    <p:sldId id="259" r:id="rId9"/>
    <p:sldId id="264" r:id="rId10"/>
    <p:sldId id="266" r:id="rId11"/>
    <p:sldId id="284" r:id="rId12"/>
    <p:sldId id="27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18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03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542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421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84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34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20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ealthy food - Free food icons">
            <a:extLst>
              <a:ext uri="{FF2B5EF4-FFF2-40B4-BE49-F238E27FC236}">
                <a16:creationId xmlns:a16="http://schemas.microsoft.com/office/drawing/2014/main" id="{F8C93123-E3E3-6D29-AB6A-A4CFB7167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5" y="8323848"/>
            <a:ext cx="1963152" cy="196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ad, bowl, food, vegetables, vegan, healthy food Icon in Food - Filled  line">
            <a:extLst>
              <a:ext uri="{FF2B5EF4-FFF2-40B4-BE49-F238E27FC236}">
                <a16:creationId xmlns:a16="http://schemas.microsoft.com/office/drawing/2014/main" id="{124995BE-D946-B356-0EBC-D77A4811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54" y="8275354"/>
            <a:ext cx="2011646" cy="201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6">
            <a:extLst>
              <a:ext uri="{FF2B5EF4-FFF2-40B4-BE49-F238E27FC236}">
                <a16:creationId xmlns:a16="http://schemas.microsoft.com/office/drawing/2014/main" id="{16F1D206-9534-71A7-62B2-00D5BEB75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5" y="125653"/>
            <a:ext cx="4190064" cy="2095033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022709-9485-869E-32BE-084010C81041}"/>
              </a:ext>
            </a:extLst>
          </p:cNvPr>
          <p:cNvSpPr txBox="1"/>
          <p:nvPr/>
        </p:nvSpPr>
        <p:spPr>
          <a:xfrm>
            <a:off x="3106051" y="219749"/>
            <a:ext cx="13396692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Aft>
                <a:spcPts val="800"/>
              </a:spcAft>
              <a:buClr>
                <a:srgbClr val="000000"/>
              </a:buClr>
            </a:pPr>
            <a:r>
              <a:rPr lang="en-US" sz="4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TRUỜNG ĐẠI HỌC THỦY LỢI</a:t>
            </a:r>
          </a:p>
          <a:p>
            <a:pPr algn="ctr" defTabSz="1219170">
              <a:spcAft>
                <a:spcPts val="800"/>
              </a:spcAft>
              <a:buClr>
                <a:srgbClr val="000000"/>
              </a:buClr>
            </a:pPr>
            <a:r>
              <a:rPr lang="en-US" sz="40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KHOA CÔNG NGHỆ THÔNG TIN</a:t>
            </a:r>
          </a:p>
          <a:p>
            <a:pPr algn="ctr" defTabSz="1219170">
              <a:spcAft>
                <a:spcPts val="800"/>
              </a:spcAft>
              <a:buClr>
                <a:srgbClr val="000000"/>
              </a:buClr>
            </a:pPr>
            <a:r>
              <a:rPr lang="en-US" sz="40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-o0o</a:t>
            </a:r>
            <a:r>
              <a:rPr lang="vi-VN" sz="40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</a:t>
            </a:r>
            <a:endParaRPr lang="en-US" sz="40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Google Shape;184;p11">
            <a:extLst>
              <a:ext uri="{FF2B5EF4-FFF2-40B4-BE49-F238E27FC236}">
                <a16:creationId xmlns:a16="http://schemas.microsoft.com/office/drawing/2014/main" id="{394E68B8-8A54-D9DF-881F-6447DA41BCAF}"/>
              </a:ext>
            </a:extLst>
          </p:cNvPr>
          <p:cNvSpPr txBox="1">
            <a:spLocks/>
          </p:cNvSpPr>
          <p:nvPr/>
        </p:nvSpPr>
        <p:spPr>
          <a:xfrm>
            <a:off x="2757712" y="3040606"/>
            <a:ext cx="12772574" cy="163121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</a:t>
            </a:r>
            <a:b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87480-C865-11BE-9E52-CC7080B3648C}"/>
              </a:ext>
            </a:extLst>
          </p:cNvPr>
          <p:cNvSpPr txBox="1"/>
          <p:nvPr/>
        </p:nvSpPr>
        <p:spPr>
          <a:xfrm>
            <a:off x="3457302" y="4396706"/>
            <a:ext cx="11373395" cy="1741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</a:t>
            </a:r>
            <a:r>
              <a:rPr lang="vi-VN" sz="3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ỨNG DỤNG </a:t>
            </a:r>
            <a:r>
              <a:rPr lang="en-US" sz="3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 LÝ NHÀ HÀNG CD</a:t>
            </a:r>
            <a:r>
              <a:rPr lang="vi-VN" sz="3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TRÊN NỀN TẢNG THIẾT BỊ DI ĐỘNG</a:t>
            </a:r>
            <a:endParaRPr lang="en-US" sz="3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1646E7C-78AB-C66D-F6B0-EF54CBCBA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45" y="6430786"/>
            <a:ext cx="11142983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>
                <a:solidFill>
                  <a:srgbClr val="404040"/>
                </a:solidFill>
                <a:latin typeface="Century Gothic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600">
                <a:solidFill>
                  <a:srgbClr val="404040"/>
                </a:solidFill>
                <a:latin typeface="Century Gothic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400">
                <a:solidFill>
                  <a:srgbClr val="404040"/>
                </a:solidFill>
                <a:latin typeface="Century Gothic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"/>
              <a:defRPr sz="1200">
                <a:solidFill>
                  <a:srgbClr val="404040"/>
                </a:solidFill>
                <a:latin typeface="Century Gothic" pitchFamily="34" charset="0"/>
              </a:defRPr>
            </a:lvl9pPr>
          </a:lstStyle>
          <a:p>
            <a:pPr defTabSz="121917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None/>
            </a:pP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Sinh viên </a:t>
            </a: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thực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hiện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Phạm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Xuân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Chiến</a:t>
            </a:r>
            <a:endParaRPr lang="en-US" altLang="en-US" sz="3200" b="1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None/>
            </a:pP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Lớp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6</a:t>
            </a:r>
            <a:r>
              <a:rPr lang="vi-VN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PM1	</a:t>
            </a: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Mã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sinh viên:</a:t>
            </a:r>
            <a:r>
              <a:rPr lang="vi-VN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1951060560</a:t>
            </a:r>
          </a:p>
          <a:p>
            <a:pPr defTabSz="121917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None/>
            </a:pP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Giảng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viên hướng dẫn:</a:t>
            </a:r>
            <a:r>
              <a:rPr lang="vi-VN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</a:t>
            </a:r>
            <a:r>
              <a:rPr lang="vi-VN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S.</a:t>
            </a: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Nguyễn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en-US" sz="32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Văn</a:t>
            </a:r>
            <a:r>
              <a:rPr lang="en-US" altLang="en-US" sz="32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Nam</a:t>
            </a:r>
          </a:p>
          <a:p>
            <a:pPr defTabSz="1219170">
              <a:spcBef>
                <a:spcPct val="0"/>
              </a:spcBef>
              <a:buClrTx/>
              <a:buNone/>
            </a:pPr>
            <a:endParaRPr lang="en-US" altLang="en-US" sz="4000" kern="0" dirty="0">
              <a:solidFill>
                <a:schemeClr val="tx1"/>
              </a:solidFill>
              <a:latin typeface="Arial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532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23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8" name="Google Shape;1348;p23"/>
          <p:cNvGrpSpPr/>
          <p:nvPr/>
        </p:nvGrpSpPr>
        <p:grpSpPr>
          <a:xfrm>
            <a:off x="-984890" y="-216991"/>
            <a:ext cx="20806899" cy="3303091"/>
            <a:chOff x="0" y="-57150"/>
            <a:chExt cx="5480006" cy="869950"/>
          </a:xfrm>
        </p:grpSpPr>
        <p:sp>
          <p:nvSpPr>
            <p:cNvPr id="1349" name="Google Shape;1349;p23"/>
            <p:cNvSpPr/>
            <p:nvPr/>
          </p:nvSpPr>
          <p:spPr>
            <a:xfrm>
              <a:off x="0" y="0"/>
              <a:ext cx="5480006" cy="437946"/>
            </a:xfrm>
            <a:custGeom>
              <a:avLst/>
              <a:gdLst/>
              <a:ahLst/>
              <a:cxnLst/>
              <a:rect l="l" t="t" r="r" b="b"/>
              <a:pathLst>
                <a:path w="5480006" h="437946" extrusionOk="0">
                  <a:moveTo>
                    <a:pt x="0" y="0"/>
                  </a:moveTo>
                  <a:lnTo>
                    <a:pt x="5480006" y="0"/>
                  </a:lnTo>
                  <a:lnTo>
                    <a:pt x="5480006" y="437946"/>
                  </a:lnTo>
                  <a:lnTo>
                    <a:pt x="0" y="43794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350" name="Google Shape;1350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1" name="Google Shape;1351;p23"/>
          <p:cNvPicPr preferRelativeResize="0"/>
          <p:nvPr/>
        </p:nvPicPr>
        <p:blipFill rotWithShape="1">
          <a:blip r:embed="rId4">
            <a:alphaModFix/>
          </a:blip>
          <a:srcRect l="17482" r="17481"/>
          <a:stretch/>
        </p:blipFill>
        <p:spPr>
          <a:xfrm>
            <a:off x="12483950" y="831413"/>
            <a:ext cx="5804050" cy="50200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23"/>
          <p:cNvSpPr txBox="1"/>
          <p:nvPr/>
        </p:nvSpPr>
        <p:spPr>
          <a:xfrm>
            <a:off x="1028700" y="3007670"/>
            <a:ext cx="737807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Admin</a:t>
            </a:r>
            <a:endParaRPr b="1" dirty="0"/>
          </a:p>
        </p:txBody>
      </p:sp>
      <p:sp>
        <p:nvSpPr>
          <p:cNvPr id="1355" name="Google Shape;1355;p23"/>
          <p:cNvSpPr txBox="1"/>
          <p:nvPr/>
        </p:nvSpPr>
        <p:spPr>
          <a:xfrm>
            <a:off x="1028700" y="-250112"/>
            <a:ext cx="3563660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dirty="0"/>
          </a:p>
        </p:txBody>
      </p:sp>
      <p:sp>
        <p:nvSpPr>
          <p:cNvPr id="1487" name="Google Shape;1487;p23"/>
          <p:cNvSpPr/>
          <p:nvPr/>
        </p:nvSpPr>
        <p:spPr>
          <a:xfrm>
            <a:off x="11396423" y="0"/>
            <a:ext cx="2175054" cy="2268635"/>
          </a:xfrm>
          <a:custGeom>
            <a:avLst/>
            <a:gdLst/>
            <a:ahLst/>
            <a:cxnLst/>
            <a:rect l="l" t="t" r="r" b="b"/>
            <a:pathLst>
              <a:path w="2175054" h="2268635" extrusionOk="0">
                <a:moveTo>
                  <a:pt x="0" y="0"/>
                </a:moveTo>
                <a:lnTo>
                  <a:pt x="2175054" y="0"/>
                </a:lnTo>
                <a:lnTo>
                  <a:pt x="2175054" y="2268635"/>
                </a:lnTo>
                <a:lnTo>
                  <a:pt x="0" y="226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098" name="Picture 2" descr="Watercolor Healthy Food Healthy Food PNG Food Clip art image 1">
            <a:extLst>
              <a:ext uri="{FF2B5EF4-FFF2-40B4-BE49-F238E27FC236}">
                <a16:creationId xmlns:a16="http://schemas.microsoft.com/office/drawing/2014/main" id="{FA9AAE80-3886-5E79-75F5-D67F1E67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511" y="3630391"/>
            <a:ext cx="9081357" cy="720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odule giải pháp quản lý nhân sự - Auto Business Management System">
            <a:extLst>
              <a:ext uri="{FF2B5EF4-FFF2-40B4-BE49-F238E27FC236}">
                <a16:creationId xmlns:a16="http://schemas.microsoft.com/office/drawing/2014/main" id="{D7E4D771-0757-6189-0E82-98293E9F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6" y="4625627"/>
            <a:ext cx="4678707" cy="370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3" grpId="0"/>
      <p:bldP spid="13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21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-4278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3" name="Google Shape;913;p21"/>
          <p:cNvGrpSpPr/>
          <p:nvPr/>
        </p:nvGrpSpPr>
        <p:grpSpPr>
          <a:xfrm>
            <a:off x="853926" y="8557810"/>
            <a:ext cx="4286685" cy="3303089"/>
            <a:chOff x="0" y="-57150"/>
            <a:chExt cx="1129003" cy="869950"/>
          </a:xfrm>
        </p:grpSpPr>
        <p:sp>
          <p:nvSpPr>
            <p:cNvPr id="914" name="Google Shape;914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15" name="Google Shape;915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24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8" name="Google Shape;918;p21"/>
          <p:cNvSpPr txBox="1"/>
          <p:nvPr/>
        </p:nvSpPr>
        <p:spPr>
          <a:xfrm>
            <a:off x="853926" y="9053461"/>
            <a:ext cx="428668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Giao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trang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chủ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 admin</a:t>
            </a:r>
            <a:endParaRPr sz="3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19" name="Google Shape;919;p21"/>
          <p:cNvGrpSpPr/>
          <p:nvPr/>
        </p:nvGrpSpPr>
        <p:grpSpPr>
          <a:xfrm>
            <a:off x="6957872" y="8577901"/>
            <a:ext cx="4286685" cy="3303089"/>
            <a:chOff x="0" y="-57150"/>
            <a:chExt cx="1129003" cy="869950"/>
          </a:xfrm>
        </p:grpSpPr>
        <p:sp>
          <p:nvSpPr>
            <p:cNvPr id="920" name="Google Shape;920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1" name="Google Shape;921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21"/>
          <p:cNvGrpSpPr/>
          <p:nvPr/>
        </p:nvGrpSpPr>
        <p:grpSpPr>
          <a:xfrm>
            <a:off x="13147389" y="8577901"/>
            <a:ext cx="4286685" cy="3303089"/>
            <a:chOff x="0" y="-57150"/>
            <a:chExt cx="1129003" cy="869950"/>
          </a:xfrm>
        </p:grpSpPr>
        <p:sp>
          <p:nvSpPr>
            <p:cNvPr id="923" name="Google Shape;923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4" name="Google Shape;924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1"/>
          <p:cNvSpPr txBox="1"/>
          <p:nvPr/>
        </p:nvSpPr>
        <p:spPr>
          <a:xfrm>
            <a:off x="7224112" y="8975475"/>
            <a:ext cx="36467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thêm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bàn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0" name="Google Shape;930;p21"/>
          <p:cNvSpPr txBox="1"/>
          <p:nvPr/>
        </p:nvSpPr>
        <p:spPr>
          <a:xfrm>
            <a:off x="13630372" y="9053461"/>
            <a:ext cx="33544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thêm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món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CE64CE98-8578-51B3-1FA1-CBE94E2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829" y="162884"/>
            <a:ext cx="3758867" cy="8144212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629C4653-BB55-9210-1083-7D7227F6A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1920" y="162885"/>
            <a:ext cx="3758867" cy="814421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2E6B2C-A46F-8466-AEBC-EA2992184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74" y="161231"/>
            <a:ext cx="3759631" cy="8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2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/>
      <p:bldP spid="927" grpId="0"/>
      <p:bldP spid="9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EB"/>
        </a:solidFill>
        <a:effectLst/>
      </p:bgPr>
    </p:bg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3" name="Google Shape;3013;p3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4" name="Google Shape;3014;p34"/>
          <p:cNvGrpSpPr/>
          <p:nvPr/>
        </p:nvGrpSpPr>
        <p:grpSpPr>
          <a:xfrm>
            <a:off x="2544786" y="1058494"/>
            <a:ext cx="13198429" cy="8631103"/>
            <a:chOff x="0" y="-28575"/>
            <a:chExt cx="4730019" cy="3093193"/>
          </a:xfrm>
        </p:grpSpPr>
        <p:sp>
          <p:nvSpPr>
            <p:cNvPr id="3015" name="Google Shape;3015;p34"/>
            <p:cNvSpPr/>
            <p:nvPr/>
          </p:nvSpPr>
          <p:spPr>
            <a:xfrm>
              <a:off x="0" y="0"/>
              <a:ext cx="4730019" cy="3064618"/>
            </a:xfrm>
            <a:custGeom>
              <a:avLst/>
              <a:gdLst/>
              <a:ahLst/>
              <a:cxnLst/>
              <a:rect l="l" t="t" r="r" b="b"/>
              <a:pathLst>
                <a:path w="4730019" h="3064618" extrusionOk="0">
                  <a:moveTo>
                    <a:pt x="0" y="0"/>
                  </a:moveTo>
                  <a:lnTo>
                    <a:pt x="4730019" y="0"/>
                  </a:lnTo>
                  <a:lnTo>
                    <a:pt x="4730019" y="3064618"/>
                  </a:lnTo>
                  <a:lnTo>
                    <a:pt x="0" y="3064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016" name="Google Shape;3016;p3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7" name="Google Shape;3017;p34"/>
          <p:cNvGrpSpPr/>
          <p:nvPr/>
        </p:nvGrpSpPr>
        <p:grpSpPr>
          <a:xfrm>
            <a:off x="4169148" y="2369316"/>
            <a:ext cx="9949703" cy="5872204"/>
            <a:chOff x="0" y="-57150"/>
            <a:chExt cx="2620498" cy="1546589"/>
          </a:xfrm>
        </p:grpSpPr>
        <p:sp>
          <p:nvSpPr>
            <p:cNvPr id="3018" name="Google Shape;3018;p34"/>
            <p:cNvSpPr/>
            <p:nvPr/>
          </p:nvSpPr>
          <p:spPr>
            <a:xfrm>
              <a:off x="0" y="0"/>
              <a:ext cx="2620498" cy="1489439"/>
            </a:xfrm>
            <a:custGeom>
              <a:avLst/>
              <a:gdLst/>
              <a:ahLst/>
              <a:cxnLst/>
              <a:rect l="l" t="t" r="r" b="b"/>
              <a:pathLst>
                <a:path w="2620498" h="1489439" extrusionOk="0">
                  <a:moveTo>
                    <a:pt x="0" y="0"/>
                  </a:moveTo>
                  <a:lnTo>
                    <a:pt x="2620498" y="0"/>
                  </a:lnTo>
                  <a:lnTo>
                    <a:pt x="2620498" y="1489439"/>
                  </a:lnTo>
                  <a:lnTo>
                    <a:pt x="0" y="1489439"/>
                  </a:lnTo>
                  <a:close/>
                </a:path>
              </a:pathLst>
            </a:custGeom>
            <a:solidFill>
              <a:srgbClr val="3F2414">
                <a:alpha val="80000"/>
              </a:srgbClr>
            </a:solidFill>
            <a:ln>
              <a:noFill/>
            </a:ln>
          </p:spPr>
        </p:sp>
        <p:sp>
          <p:nvSpPr>
            <p:cNvPr id="3019" name="Google Shape;3019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0" name="Google Shape;3020;p34"/>
          <p:cNvSpPr txBox="1"/>
          <p:nvPr/>
        </p:nvSpPr>
        <p:spPr>
          <a:xfrm>
            <a:off x="4429440" y="3166904"/>
            <a:ext cx="942911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>
              <a:lnSpc>
                <a:spcPct val="120000"/>
              </a:lnSpc>
            </a:pPr>
            <a:r>
              <a:rPr lang="en-US" sz="9000" b="1" i="0" u="none" strike="noStrike" cap="none" dirty="0">
                <a:solidFill>
                  <a:srgbClr val="F8EDEB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Thank </a:t>
            </a:r>
            <a:r>
              <a:rPr lang="en-US" sz="9000" b="0" i="0" u="none" strike="noStrike" cap="none" dirty="0">
                <a:solidFill>
                  <a:srgbClr val="F8EDEB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you!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1" name="Google Shape;3021;p34"/>
          <p:cNvSpPr txBox="1"/>
          <p:nvPr/>
        </p:nvSpPr>
        <p:spPr>
          <a:xfrm>
            <a:off x="5926903" y="4921454"/>
            <a:ext cx="6379428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Trên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đây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là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phần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trình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bày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em</a:t>
            </a:r>
            <a:endParaRPr lang="en-US" sz="3500" dirty="0">
              <a:solidFill>
                <a:srgbClr val="F8EDE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aleway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Rất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cám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ơn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thầy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cô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và các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bạn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đã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lắng</a:t>
            </a:r>
            <a:r>
              <a:rPr lang="en-US" sz="3500" dirty="0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500" dirty="0" err="1">
                <a:solidFill>
                  <a:srgbClr val="F8EDE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nghe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22" name="Google Shape;3022;p34"/>
          <p:cNvGrpSpPr/>
          <p:nvPr/>
        </p:nvGrpSpPr>
        <p:grpSpPr>
          <a:xfrm>
            <a:off x="2544786" y="1166217"/>
            <a:ext cx="2771477" cy="2840179"/>
            <a:chOff x="0" y="0"/>
            <a:chExt cx="3695303" cy="3786906"/>
          </a:xfrm>
        </p:grpSpPr>
        <p:grpSp>
          <p:nvGrpSpPr>
            <p:cNvPr id="3023" name="Google Shape;3023;p34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3024" name="Google Shape;302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25" name="Google Shape;302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6" name="Google Shape;3026;p34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3027" name="Google Shape;302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28" name="Google Shape;302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9" name="Google Shape;3029;p34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3030" name="Google Shape;303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31" name="Google Shape;303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2" name="Google Shape;3032;p34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3033" name="Google Shape;303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34" name="Google Shape;303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5" name="Google Shape;3035;p34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3036" name="Google Shape;303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37" name="Google Shape;303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8" name="Google Shape;3038;p34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3039" name="Google Shape;303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0" name="Google Shape;304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1" name="Google Shape;3041;p34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3042" name="Google Shape;304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3" name="Google Shape;304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4" name="Google Shape;3044;p34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3045" name="Google Shape;304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6" name="Google Shape;304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7" name="Google Shape;3047;p34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3048" name="Google Shape;304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9" name="Google Shape;304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0" name="Google Shape;3050;p34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3051" name="Google Shape;305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52" name="Google Shape;305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3" name="Google Shape;3053;p34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3054" name="Google Shape;305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55" name="Google Shape;305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6" name="Google Shape;3056;p34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3057" name="Google Shape;305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58" name="Google Shape;305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9" name="Google Shape;3059;p34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3060" name="Google Shape;306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61" name="Google Shape;306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2" name="Google Shape;3062;p34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3063" name="Google Shape;306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64" name="Google Shape;306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5" name="Google Shape;3065;p34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3066" name="Google Shape;306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67" name="Google Shape;306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8" name="Google Shape;3068;p34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3069" name="Google Shape;306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0" name="Google Shape;307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1" name="Google Shape;3071;p34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3072" name="Google Shape;307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3" name="Google Shape;307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4" name="Google Shape;3074;p34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3075" name="Google Shape;307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6" name="Google Shape;307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7" name="Google Shape;3077;p34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3078" name="Google Shape;307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9" name="Google Shape;307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0" name="Google Shape;3080;p34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3081" name="Google Shape;308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82" name="Google Shape;308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3" name="Google Shape;3083;p34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3084" name="Google Shape;308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85" name="Google Shape;308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6" name="Google Shape;3086;p34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3087" name="Google Shape;308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88" name="Google Shape;308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9" name="Google Shape;3089;p34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3090" name="Google Shape;309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91" name="Google Shape;309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2" name="Google Shape;3092;p34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3093" name="Google Shape;309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94" name="Google Shape;309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5" name="Google Shape;3095;p34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3096" name="Google Shape;309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97" name="Google Shape;309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8" name="Google Shape;3098;p34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3099" name="Google Shape;309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0" name="Google Shape;310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1" name="Google Shape;3101;p34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3102" name="Google Shape;310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3" name="Google Shape;310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4" name="Google Shape;3104;p34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3105" name="Google Shape;310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6" name="Google Shape;310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7" name="Google Shape;3107;p34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3108" name="Google Shape;310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9" name="Google Shape;310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0" name="Google Shape;3110;p34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3111" name="Google Shape;311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12" name="Google Shape;311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3" name="Google Shape;3113;p34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3114" name="Google Shape;311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15" name="Google Shape;311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6" name="Google Shape;3116;p34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3117" name="Google Shape;311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18" name="Google Shape;311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9" name="Google Shape;3119;p34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3120" name="Google Shape;312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21" name="Google Shape;312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2" name="Google Shape;3122;p34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3123" name="Google Shape;312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24" name="Google Shape;312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5" name="Google Shape;3125;p34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3126" name="Google Shape;312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27" name="Google Shape;312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8" name="Google Shape;3128;p34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3129" name="Google Shape;312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0" name="Google Shape;313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1" name="Google Shape;3131;p34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3132" name="Google Shape;313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3" name="Google Shape;313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4" name="Google Shape;3134;p34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3135" name="Google Shape;313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6" name="Google Shape;313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7" name="Google Shape;3137;p34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3138" name="Google Shape;313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9" name="Google Shape;313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0" name="Google Shape;3140;p34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3141" name="Google Shape;314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42" name="Google Shape;314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3" name="Google Shape;3143;p34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3144" name="Google Shape;314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45" name="Google Shape;314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6" name="Google Shape;3146;p34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3147" name="Google Shape;314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48" name="Google Shape;314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9" name="Google Shape;3149;p34"/>
          <p:cNvGrpSpPr/>
          <p:nvPr/>
        </p:nvGrpSpPr>
        <p:grpSpPr>
          <a:xfrm>
            <a:off x="11985267" y="5413913"/>
            <a:ext cx="7770088" cy="7804916"/>
            <a:chOff x="1813" y="0"/>
            <a:chExt cx="809173" cy="812800"/>
          </a:xfrm>
        </p:grpSpPr>
        <p:sp>
          <p:nvSpPr>
            <p:cNvPr id="3150" name="Google Shape;3150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2" name="Google Shape;3152;p34"/>
          <p:cNvSpPr/>
          <p:nvPr/>
        </p:nvSpPr>
        <p:spPr>
          <a:xfrm>
            <a:off x="11217571" y="8241520"/>
            <a:ext cx="2901280" cy="3026107"/>
          </a:xfrm>
          <a:custGeom>
            <a:avLst/>
            <a:gdLst/>
            <a:ahLst/>
            <a:cxnLst/>
            <a:rect l="l" t="t" r="r" b="b"/>
            <a:pathLst>
              <a:path w="2901280" h="3026107" extrusionOk="0">
                <a:moveTo>
                  <a:pt x="0" y="0"/>
                </a:moveTo>
                <a:lnTo>
                  <a:pt x="2901281" y="0"/>
                </a:lnTo>
                <a:lnTo>
                  <a:pt x="2901281" y="3026107"/>
                </a:lnTo>
                <a:lnTo>
                  <a:pt x="0" y="3026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-745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4"/>
          <p:cNvGrpSpPr/>
          <p:nvPr/>
        </p:nvGrpSpPr>
        <p:grpSpPr>
          <a:xfrm>
            <a:off x="6403025" y="4270910"/>
            <a:ext cx="5721819" cy="4987390"/>
            <a:chOff x="0" y="-57150"/>
            <a:chExt cx="1506981" cy="1313551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506981" cy="1256401"/>
            </a:xfrm>
            <a:custGeom>
              <a:avLst/>
              <a:gdLst/>
              <a:ahLst/>
              <a:cxnLst/>
              <a:rect l="l" t="t" r="r" b="b"/>
              <a:pathLst>
                <a:path w="1506981" h="1256401" extrusionOk="0">
                  <a:moveTo>
                    <a:pt x="0" y="0"/>
                  </a:moveTo>
                  <a:lnTo>
                    <a:pt x="1506981" y="0"/>
                  </a:lnTo>
                  <a:lnTo>
                    <a:pt x="1506981" y="1256401"/>
                  </a:lnTo>
                  <a:lnTo>
                    <a:pt x="0" y="1256401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03" name="Google Shape;103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6409765" y="4659429"/>
            <a:ext cx="5667951" cy="4957504"/>
            <a:chOff x="0" y="-28575"/>
            <a:chExt cx="2031266" cy="1776658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2031266" cy="1748083"/>
            </a:xfrm>
            <a:custGeom>
              <a:avLst/>
              <a:gdLst/>
              <a:ahLst/>
              <a:cxnLst/>
              <a:rect l="l" t="t" r="r" b="b"/>
              <a:pathLst>
                <a:path w="2031266" h="1748083" extrusionOk="0">
                  <a:moveTo>
                    <a:pt x="0" y="0"/>
                  </a:moveTo>
                  <a:lnTo>
                    <a:pt x="2031266" y="0"/>
                  </a:lnTo>
                  <a:lnTo>
                    <a:pt x="2031266" y="1748083"/>
                  </a:lnTo>
                  <a:lnTo>
                    <a:pt x="0" y="1748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14"/>
          <p:cNvGrpSpPr/>
          <p:nvPr/>
        </p:nvGrpSpPr>
        <p:grpSpPr>
          <a:xfrm>
            <a:off x="12456485" y="4270910"/>
            <a:ext cx="5721819" cy="4987390"/>
            <a:chOff x="0" y="-57150"/>
            <a:chExt cx="1506981" cy="1313551"/>
          </a:xfrm>
        </p:grpSpPr>
        <p:sp>
          <p:nvSpPr>
            <p:cNvPr id="235" name="Google Shape;235;p14"/>
            <p:cNvSpPr/>
            <p:nvPr/>
          </p:nvSpPr>
          <p:spPr>
            <a:xfrm>
              <a:off x="0" y="0"/>
              <a:ext cx="1506981" cy="1256401"/>
            </a:xfrm>
            <a:custGeom>
              <a:avLst/>
              <a:gdLst/>
              <a:ahLst/>
              <a:cxnLst/>
              <a:rect l="l" t="t" r="r" b="b"/>
              <a:pathLst>
                <a:path w="1506981" h="1256401" extrusionOk="0">
                  <a:moveTo>
                    <a:pt x="0" y="0"/>
                  </a:moveTo>
                  <a:lnTo>
                    <a:pt x="1506981" y="0"/>
                  </a:lnTo>
                  <a:lnTo>
                    <a:pt x="1506981" y="1256401"/>
                  </a:lnTo>
                  <a:lnTo>
                    <a:pt x="0" y="1256401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36" name="Google Shape;236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14"/>
          <p:cNvGrpSpPr/>
          <p:nvPr/>
        </p:nvGrpSpPr>
        <p:grpSpPr>
          <a:xfrm>
            <a:off x="12472702" y="4700043"/>
            <a:ext cx="5667951" cy="4957504"/>
            <a:chOff x="0" y="-28575"/>
            <a:chExt cx="2031266" cy="1776658"/>
          </a:xfrm>
        </p:grpSpPr>
        <p:sp>
          <p:nvSpPr>
            <p:cNvPr id="238" name="Google Shape;238;p14"/>
            <p:cNvSpPr/>
            <p:nvPr/>
          </p:nvSpPr>
          <p:spPr>
            <a:xfrm>
              <a:off x="0" y="0"/>
              <a:ext cx="2031266" cy="1748083"/>
            </a:xfrm>
            <a:custGeom>
              <a:avLst/>
              <a:gdLst/>
              <a:ahLst/>
              <a:cxnLst/>
              <a:rect l="l" t="t" r="r" b="b"/>
              <a:pathLst>
                <a:path w="2031266" h="1748083" extrusionOk="0">
                  <a:moveTo>
                    <a:pt x="0" y="0"/>
                  </a:moveTo>
                  <a:lnTo>
                    <a:pt x="2031266" y="0"/>
                  </a:lnTo>
                  <a:lnTo>
                    <a:pt x="2031266" y="1748083"/>
                  </a:lnTo>
                  <a:lnTo>
                    <a:pt x="0" y="1748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9" name="Google Shape;239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14"/>
          <p:cNvGrpSpPr/>
          <p:nvPr/>
        </p:nvGrpSpPr>
        <p:grpSpPr>
          <a:xfrm>
            <a:off x="-1193485" y="6621959"/>
            <a:ext cx="4781503" cy="4412809"/>
            <a:chOff x="0" y="-57150"/>
            <a:chExt cx="1259326" cy="1162221"/>
          </a:xfrm>
        </p:grpSpPr>
        <p:sp>
          <p:nvSpPr>
            <p:cNvPr id="241" name="Google Shape;241;p14"/>
            <p:cNvSpPr/>
            <p:nvPr/>
          </p:nvSpPr>
          <p:spPr>
            <a:xfrm>
              <a:off x="0" y="0"/>
              <a:ext cx="1259326" cy="1105071"/>
            </a:xfrm>
            <a:custGeom>
              <a:avLst/>
              <a:gdLst/>
              <a:ahLst/>
              <a:cxnLst/>
              <a:rect l="l" t="t" r="r" b="b"/>
              <a:pathLst>
                <a:path w="1259326" h="1105071" extrusionOk="0">
                  <a:moveTo>
                    <a:pt x="0" y="0"/>
                  </a:moveTo>
                  <a:lnTo>
                    <a:pt x="1259326" y="0"/>
                  </a:lnTo>
                  <a:lnTo>
                    <a:pt x="1259326" y="1105071"/>
                  </a:lnTo>
                  <a:lnTo>
                    <a:pt x="0" y="1105071"/>
                  </a:ln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</p:sp>
        <p:sp>
          <p:nvSpPr>
            <p:cNvPr id="242" name="Google Shape;242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4"/>
          <p:cNvGrpSpPr/>
          <p:nvPr/>
        </p:nvGrpSpPr>
        <p:grpSpPr>
          <a:xfrm>
            <a:off x="349565" y="4270910"/>
            <a:ext cx="5721819" cy="4987390"/>
            <a:chOff x="0" y="-57150"/>
            <a:chExt cx="1506981" cy="1313551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1506981" cy="1256401"/>
            </a:xfrm>
            <a:custGeom>
              <a:avLst/>
              <a:gdLst/>
              <a:ahLst/>
              <a:cxnLst/>
              <a:rect l="l" t="t" r="r" b="b"/>
              <a:pathLst>
                <a:path w="1506981" h="1256401" extrusionOk="0">
                  <a:moveTo>
                    <a:pt x="0" y="0"/>
                  </a:moveTo>
                  <a:lnTo>
                    <a:pt x="1506981" y="0"/>
                  </a:lnTo>
                  <a:lnTo>
                    <a:pt x="1506981" y="1256401"/>
                  </a:lnTo>
                  <a:lnTo>
                    <a:pt x="0" y="1256401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45" name="Google Shape;245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14"/>
          <p:cNvGrpSpPr/>
          <p:nvPr/>
        </p:nvGrpSpPr>
        <p:grpSpPr>
          <a:xfrm>
            <a:off x="376498" y="4676379"/>
            <a:ext cx="5667951" cy="4957504"/>
            <a:chOff x="0" y="-28575"/>
            <a:chExt cx="2031266" cy="1776658"/>
          </a:xfrm>
        </p:grpSpPr>
        <p:sp>
          <p:nvSpPr>
            <p:cNvPr id="247" name="Google Shape;247;p14"/>
            <p:cNvSpPr/>
            <p:nvPr/>
          </p:nvSpPr>
          <p:spPr>
            <a:xfrm>
              <a:off x="0" y="0"/>
              <a:ext cx="2031266" cy="1748083"/>
            </a:xfrm>
            <a:custGeom>
              <a:avLst/>
              <a:gdLst/>
              <a:ahLst/>
              <a:cxnLst/>
              <a:rect l="l" t="t" r="r" b="b"/>
              <a:pathLst>
                <a:path w="2031266" h="1748083" extrusionOk="0">
                  <a:moveTo>
                    <a:pt x="0" y="0"/>
                  </a:moveTo>
                  <a:lnTo>
                    <a:pt x="2031266" y="0"/>
                  </a:lnTo>
                  <a:lnTo>
                    <a:pt x="2031266" y="1748083"/>
                  </a:lnTo>
                  <a:lnTo>
                    <a:pt x="0" y="1748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48" name="Google Shape;248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/>
          <p:nvPr/>
        </p:nvSpPr>
        <p:spPr>
          <a:xfrm>
            <a:off x="319651" y="4912752"/>
            <a:ext cx="5523894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lvl="1" indent="-269874">
              <a:lnSpc>
                <a:spcPct val="140016"/>
              </a:lnSpc>
              <a:buSzPts val="2499"/>
              <a:buFont typeface="Arial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Google Shape;251;p14"/>
          <p:cNvSpPr txBox="1"/>
          <p:nvPr/>
        </p:nvSpPr>
        <p:spPr>
          <a:xfrm>
            <a:off x="1198984" y="1034733"/>
            <a:ext cx="12244389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Tổng</a:t>
            </a:r>
            <a:r>
              <a:rPr lang="en-US" sz="10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0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quan</a:t>
            </a:r>
            <a:r>
              <a:rPr lang="en-US" sz="10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0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về</a:t>
            </a:r>
            <a:r>
              <a:rPr lang="en-US" sz="10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0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dự</a:t>
            </a:r>
            <a:r>
              <a:rPr lang="en-US" sz="10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0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án</a:t>
            </a:r>
            <a:endParaRPr sz="10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Google Shape;252;p14"/>
          <p:cNvSpPr txBox="1"/>
          <p:nvPr/>
        </p:nvSpPr>
        <p:spPr>
          <a:xfrm>
            <a:off x="6495474" y="4808319"/>
            <a:ext cx="51414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lvl="1" indent="-269874">
              <a:lnSpc>
                <a:spcPct val="140016"/>
              </a:lnSpc>
              <a:buSzPts val="2499"/>
              <a:buFont typeface="Arial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dụng giúp cho admin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12543612" y="4843907"/>
            <a:ext cx="51414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dụng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với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đơn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giản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dễ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sử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dụng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giúp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cho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khách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hàng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thuận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việc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chọn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món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xem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tổng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tiền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bàn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đặc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biệt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tiết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kiệm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thời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gian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ealthy food - Free food icons">
            <a:extLst>
              <a:ext uri="{FF2B5EF4-FFF2-40B4-BE49-F238E27FC236}">
                <a16:creationId xmlns:a16="http://schemas.microsoft.com/office/drawing/2014/main" id="{F8C93123-E3E3-6D29-AB6A-A4CFB7167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94" y="2549183"/>
            <a:ext cx="1963152" cy="196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ad, bowl, food, vegetables, vegan, healthy food Icon in Food - Filled  line">
            <a:extLst>
              <a:ext uri="{FF2B5EF4-FFF2-40B4-BE49-F238E27FC236}">
                <a16:creationId xmlns:a16="http://schemas.microsoft.com/office/drawing/2014/main" id="{124995BE-D946-B356-0EBC-D77A4811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476255"/>
            <a:ext cx="2011646" cy="201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5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5"/>
          <p:cNvGrpSpPr/>
          <p:nvPr/>
        </p:nvGrpSpPr>
        <p:grpSpPr>
          <a:xfrm>
            <a:off x="8454299" y="-680419"/>
            <a:ext cx="4593366" cy="11722547"/>
            <a:chOff x="0" y="-57150"/>
            <a:chExt cx="1209775" cy="3087420"/>
          </a:xfrm>
        </p:grpSpPr>
        <p:sp>
          <p:nvSpPr>
            <p:cNvPr id="262" name="Google Shape;262;p15"/>
            <p:cNvSpPr/>
            <p:nvPr/>
          </p:nvSpPr>
          <p:spPr>
            <a:xfrm>
              <a:off x="0" y="0"/>
              <a:ext cx="1209775" cy="3030270"/>
            </a:xfrm>
            <a:custGeom>
              <a:avLst/>
              <a:gdLst/>
              <a:ahLst/>
              <a:cxnLst/>
              <a:rect l="l" t="t" r="r" b="b"/>
              <a:pathLst>
                <a:path w="1209775" h="3030270" extrusionOk="0">
                  <a:moveTo>
                    <a:pt x="0" y="0"/>
                  </a:moveTo>
                  <a:lnTo>
                    <a:pt x="1209775" y="0"/>
                  </a:lnTo>
                  <a:lnTo>
                    <a:pt x="1209775" y="3030270"/>
                  </a:lnTo>
                  <a:lnTo>
                    <a:pt x="0" y="3030270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63" name="Google Shape;263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5"/>
          <p:cNvGrpSpPr/>
          <p:nvPr/>
        </p:nvGrpSpPr>
        <p:grpSpPr>
          <a:xfrm>
            <a:off x="-1163090" y="5063766"/>
            <a:ext cx="8792529" cy="4263684"/>
            <a:chOff x="0" y="-28575"/>
            <a:chExt cx="3151044" cy="1528008"/>
          </a:xfrm>
        </p:grpSpPr>
        <p:sp>
          <p:nvSpPr>
            <p:cNvPr id="265" name="Google Shape;265;p15"/>
            <p:cNvSpPr/>
            <p:nvPr/>
          </p:nvSpPr>
          <p:spPr>
            <a:xfrm>
              <a:off x="0" y="0"/>
              <a:ext cx="3151044" cy="1499433"/>
            </a:xfrm>
            <a:custGeom>
              <a:avLst/>
              <a:gdLst/>
              <a:ahLst/>
              <a:cxnLst/>
              <a:rect l="l" t="t" r="r" b="b"/>
              <a:pathLst>
                <a:path w="3151044" h="1499433" extrusionOk="0">
                  <a:moveTo>
                    <a:pt x="0" y="0"/>
                  </a:moveTo>
                  <a:lnTo>
                    <a:pt x="3151044" y="0"/>
                  </a:lnTo>
                  <a:lnTo>
                    <a:pt x="3151044" y="1499433"/>
                  </a:lnTo>
                  <a:lnTo>
                    <a:pt x="0" y="149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6" name="Google Shape;266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15"/>
          <p:cNvSpPr txBox="1"/>
          <p:nvPr/>
        </p:nvSpPr>
        <p:spPr>
          <a:xfrm>
            <a:off x="9152336" y="-618861"/>
            <a:ext cx="3385899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 dirty="0">
                <a:solidFill>
                  <a:srgbClr val="3F2414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dirty="0"/>
          </a:p>
        </p:txBody>
      </p:sp>
      <p:sp>
        <p:nvSpPr>
          <p:cNvPr id="268" name="Google Shape;268;p15"/>
          <p:cNvSpPr txBox="1"/>
          <p:nvPr/>
        </p:nvSpPr>
        <p:spPr>
          <a:xfrm>
            <a:off x="9152336" y="3587019"/>
            <a:ext cx="3563660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 dirty="0">
                <a:solidFill>
                  <a:srgbClr val="3F2414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dirty="0"/>
          </a:p>
        </p:txBody>
      </p:sp>
      <p:cxnSp>
        <p:nvCxnSpPr>
          <p:cNvPr id="270" name="Google Shape;270;p15"/>
          <p:cNvCxnSpPr/>
          <p:nvPr/>
        </p:nvCxnSpPr>
        <p:spPr>
          <a:xfrm>
            <a:off x="12528421" y="1454330"/>
            <a:ext cx="10384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15"/>
          <p:cNvCxnSpPr/>
          <p:nvPr/>
        </p:nvCxnSpPr>
        <p:spPr>
          <a:xfrm>
            <a:off x="12538235" y="5741455"/>
            <a:ext cx="10384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6" name="Google Shape;276;p15"/>
          <p:cNvSpPr txBox="1"/>
          <p:nvPr/>
        </p:nvSpPr>
        <p:spPr>
          <a:xfrm>
            <a:off x="13872525" y="971126"/>
            <a:ext cx="330607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Khách</a:t>
            </a:r>
            <a:r>
              <a:rPr lang="en-US" sz="4000" b="1" dirty="0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b="1" dirty="0" err="1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endParaRPr sz="4000" dirty="0"/>
          </a:p>
        </p:txBody>
      </p:sp>
      <p:sp>
        <p:nvSpPr>
          <p:cNvPr id="277" name="Google Shape;277;p15"/>
          <p:cNvSpPr txBox="1"/>
          <p:nvPr/>
        </p:nvSpPr>
        <p:spPr>
          <a:xfrm>
            <a:off x="13868081" y="1687353"/>
            <a:ext cx="4105126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Raleway"/>
                <a:sym typeface="Raleway"/>
              </a:rPr>
              <a:t>Đặt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món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ăn</a:t>
            </a:r>
            <a:endParaRPr lang="en-US" sz="3000" dirty="0">
              <a:latin typeface="Raleway"/>
              <a:sym typeface="Raleway"/>
            </a:endParaRPr>
          </a:p>
          <a:p>
            <a:pPr marL="285750" marR="0" lvl="0" indent="-28575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Raleway"/>
                <a:sym typeface="Raleway"/>
              </a:rPr>
              <a:t>Đặt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bàn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ăn</a:t>
            </a:r>
            <a:endParaRPr lang="en-US" sz="3000" dirty="0">
              <a:latin typeface="Raleway"/>
              <a:sym typeface="Raleway"/>
            </a:endParaRPr>
          </a:p>
          <a:p>
            <a:pPr marL="285750" marR="0" lvl="0" indent="-28575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Raleway"/>
                <a:sym typeface="Raleway"/>
              </a:rPr>
              <a:t>Xem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thông</a:t>
            </a:r>
            <a:r>
              <a:rPr lang="en-US" sz="3000" dirty="0">
                <a:latin typeface="Raleway"/>
                <a:sym typeface="Raleway"/>
              </a:rPr>
              <a:t> tin </a:t>
            </a:r>
            <a:r>
              <a:rPr lang="en-US" sz="3000" dirty="0" err="1">
                <a:latin typeface="Raleway"/>
                <a:sym typeface="Raleway"/>
              </a:rPr>
              <a:t>bàn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ăn</a:t>
            </a:r>
            <a:endParaRPr lang="en-US" sz="3000" dirty="0">
              <a:latin typeface="Raleway"/>
              <a:sym typeface="Raleway"/>
            </a:endParaRPr>
          </a:p>
          <a:p>
            <a:pPr marL="285750" marR="0" lvl="0" indent="-28575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Raleway"/>
                <a:sym typeface="Raleway"/>
              </a:rPr>
              <a:t>Xem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lịch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sử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đặt</a:t>
            </a:r>
            <a:endParaRPr sz="3000" dirty="0"/>
          </a:p>
        </p:txBody>
      </p:sp>
      <p:sp>
        <p:nvSpPr>
          <p:cNvPr id="278" name="Google Shape;278;p15"/>
          <p:cNvSpPr txBox="1"/>
          <p:nvPr/>
        </p:nvSpPr>
        <p:spPr>
          <a:xfrm>
            <a:off x="13868081" y="5242463"/>
            <a:ext cx="379447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  <a:endParaRPr sz="4000" dirty="0"/>
          </a:p>
        </p:txBody>
      </p:sp>
      <p:sp>
        <p:nvSpPr>
          <p:cNvPr id="279" name="Google Shape;279;p15"/>
          <p:cNvSpPr txBox="1"/>
          <p:nvPr/>
        </p:nvSpPr>
        <p:spPr>
          <a:xfrm>
            <a:off x="13868081" y="6104237"/>
            <a:ext cx="4314988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Quản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lý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các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danh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mục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món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ăn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món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ăn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bàn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ăn</a:t>
            </a:r>
            <a:endParaRPr lang="en-US" sz="30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marR="0" lvl="0" indent="-28575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Raleway"/>
                <a:sym typeface="Raleway"/>
              </a:rPr>
              <a:t>Quản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lý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các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tài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khoản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khách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hàng</a:t>
            </a:r>
            <a:endParaRPr lang="en-US" sz="3000" dirty="0">
              <a:latin typeface="Raleway"/>
              <a:sym typeface="Raleway"/>
            </a:endParaRPr>
          </a:p>
          <a:p>
            <a:pPr marL="285750" marR="0" lvl="0" indent="-28575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dirty="0" err="1">
                <a:latin typeface="Raleway"/>
                <a:sym typeface="Raleway"/>
              </a:rPr>
              <a:t>Thống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kê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doanh</a:t>
            </a:r>
            <a:r>
              <a:rPr lang="en-US" sz="3000" dirty="0">
                <a:latin typeface="Raleway"/>
                <a:sym typeface="Raleway"/>
              </a:rPr>
              <a:t> </a:t>
            </a:r>
            <a:r>
              <a:rPr lang="en-US" sz="3000" dirty="0" err="1">
                <a:latin typeface="Raleway"/>
                <a:sym typeface="Raleway"/>
              </a:rPr>
              <a:t>thu</a:t>
            </a:r>
            <a:endParaRPr sz="3000" dirty="0"/>
          </a:p>
        </p:txBody>
      </p:sp>
      <p:sp>
        <p:nvSpPr>
          <p:cNvPr id="280" name="Google Shape;280;p15"/>
          <p:cNvSpPr txBox="1"/>
          <p:nvPr/>
        </p:nvSpPr>
        <p:spPr>
          <a:xfrm>
            <a:off x="314793" y="541803"/>
            <a:ext cx="668669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lang="en-US" sz="9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9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chức</a:t>
            </a:r>
            <a:r>
              <a:rPr lang="en-US" sz="9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9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năng</a:t>
            </a:r>
            <a:r>
              <a:rPr lang="en-US" sz="9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9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chính</a:t>
            </a:r>
            <a:r>
              <a:rPr lang="en-US" sz="9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9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9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9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hệ</a:t>
            </a:r>
            <a:r>
              <a:rPr lang="en-US" sz="9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90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thống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6;p15">
            <a:extLst>
              <a:ext uri="{FF2B5EF4-FFF2-40B4-BE49-F238E27FC236}">
                <a16:creationId xmlns:a16="http://schemas.microsoft.com/office/drawing/2014/main" id="{BA77316B-5734-A364-539B-77009CE00541}"/>
              </a:ext>
            </a:extLst>
          </p:cNvPr>
          <p:cNvSpPr txBox="1"/>
          <p:nvPr/>
        </p:nvSpPr>
        <p:spPr>
          <a:xfrm>
            <a:off x="1699261" y="8814598"/>
            <a:ext cx="51968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Biểu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đồ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hoạt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động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đặt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món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ăn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45E3E1-AA83-7C94-4E27-FB90E0FE8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0" y="1724247"/>
            <a:ext cx="6858001" cy="6632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8182C-E7AD-9CB2-EE53-FFFD6839A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601" y="3918356"/>
            <a:ext cx="8841159" cy="4438459"/>
          </a:xfrm>
          <a:prstGeom prst="rect">
            <a:avLst/>
          </a:prstGeom>
        </p:spPr>
      </p:pic>
      <p:sp>
        <p:nvSpPr>
          <p:cNvPr id="5" name="Google Shape;276;p15">
            <a:extLst>
              <a:ext uri="{FF2B5EF4-FFF2-40B4-BE49-F238E27FC236}">
                <a16:creationId xmlns:a16="http://schemas.microsoft.com/office/drawing/2014/main" id="{12E9FD55-CF05-8C58-A30E-5A3B33C88ABB}"/>
              </a:ext>
            </a:extLst>
          </p:cNvPr>
          <p:cNvSpPr txBox="1"/>
          <p:nvPr/>
        </p:nvSpPr>
        <p:spPr>
          <a:xfrm>
            <a:off x="11026917" y="8814598"/>
            <a:ext cx="44485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Biểu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đồ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tuần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tự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đặt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món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ăn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90;p16">
            <a:extLst>
              <a:ext uri="{FF2B5EF4-FFF2-40B4-BE49-F238E27FC236}">
                <a16:creationId xmlns:a16="http://schemas.microsoft.com/office/drawing/2014/main" id="{3A7D47F2-E38D-1619-61C0-77C492C6BFE9}"/>
              </a:ext>
            </a:extLst>
          </p:cNvPr>
          <p:cNvSpPr txBox="1"/>
          <p:nvPr/>
        </p:nvSpPr>
        <p:spPr>
          <a:xfrm>
            <a:off x="6163122" y="36402"/>
            <a:ext cx="533495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4000" b="1" dirty="0" err="1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Khách</a:t>
            </a:r>
            <a:r>
              <a:rPr lang="en-US" sz="4000" b="1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hàng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4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6;p15">
            <a:extLst>
              <a:ext uri="{FF2B5EF4-FFF2-40B4-BE49-F238E27FC236}">
                <a16:creationId xmlns:a16="http://schemas.microsoft.com/office/drawing/2014/main" id="{BA77316B-5734-A364-539B-77009CE00541}"/>
              </a:ext>
            </a:extLst>
          </p:cNvPr>
          <p:cNvSpPr txBox="1"/>
          <p:nvPr/>
        </p:nvSpPr>
        <p:spPr>
          <a:xfrm>
            <a:off x="1699261" y="8814598"/>
            <a:ext cx="519684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Biểu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đồ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hoạt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động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thông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tin người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dùng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76;p15">
            <a:extLst>
              <a:ext uri="{FF2B5EF4-FFF2-40B4-BE49-F238E27FC236}">
                <a16:creationId xmlns:a16="http://schemas.microsoft.com/office/drawing/2014/main" id="{12E9FD55-CF05-8C58-A30E-5A3B33C88ABB}"/>
              </a:ext>
            </a:extLst>
          </p:cNvPr>
          <p:cNvSpPr txBox="1"/>
          <p:nvPr/>
        </p:nvSpPr>
        <p:spPr>
          <a:xfrm>
            <a:off x="11026917" y="8814598"/>
            <a:ext cx="444852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Biểu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đồ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tuần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tự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thông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tin người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dùng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90;p16">
            <a:extLst>
              <a:ext uri="{FF2B5EF4-FFF2-40B4-BE49-F238E27FC236}">
                <a16:creationId xmlns:a16="http://schemas.microsoft.com/office/drawing/2014/main" id="{3A7D47F2-E38D-1619-61C0-77C492C6BFE9}"/>
              </a:ext>
            </a:extLst>
          </p:cNvPr>
          <p:cNvSpPr txBox="1"/>
          <p:nvPr/>
        </p:nvSpPr>
        <p:spPr>
          <a:xfrm>
            <a:off x="6163122" y="36402"/>
            <a:ext cx="533495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4000" b="1" dirty="0"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Admin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8A42F-F4CC-FED8-4F63-69A22FE73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45" y="1546755"/>
            <a:ext cx="6538457" cy="6810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8C70E-0CC0-D04D-C17C-86C49527A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209800"/>
            <a:ext cx="8304398" cy="61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ealthy food - Free food icons">
            <a:extLst>
              <a:ext uri="{FF2B5EF4-FFF2-40B4-BE49-F238E27FC236}">
                <a16:creationId xmlns:a16="http://schemas.microsoft.com/office/drawing/2014/main" id="{F8C93123-E3E3-6D29-AB6A-A4CFB7167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5" y="8323848"/>
            <a:ext cx="1963152" cy="196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ad, bowl, food, vegetables, vegan, healthy food Icon in Food - Filled  line">
            <a:extLst>
              <a:ext uri="{FF2B5EF4-FFF2-40B4-BE49-F238E27FC236}">
                <a16:creationId xmlns:a16="http://schemas.microsoft.com/office/drawing/2014/main" id="{124995BE-D946-B356-0EBC-D77A4811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54" y="8275354"/>
            <a:ext cx="2011646" cy="201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6;p15">
            <a:extLst>
              <a:ext uri="{FF2B5EF4-FFF2-40B4-BE49-F238E27FC236}">
                <a16:creationId xmlns:a16="http://schemas.microsoft.com/office/drawing/2014/main" id="{BA77316B-5734-A364-539B-77009CE00541}"/>
              </a:ext>
            </a:extLst>
          </p:cNvPr>
          <p:cNvSpPr txBox="1"/>
          <p:nvPr/>
        </p:nvSpPr>
        <p:spPr>
          <a:xfrm>
            <a:off x="7623108" y="9428864"/>
            <a:ext cx="30417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Biểu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đồ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UseCase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401CF9-8F20-61D6-9A57-1D618A1AF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926" y="50048"/>
            <a:ext cx="12936145" cy="92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1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ealthy food - Free food icons">
            <a:extLst>
              <a:ext uri="{FF2B5EF4-FFF2-40B4-BE49-F238E27FC236}">
                <a16:creationId xmlns:a16="http://schemas.microsoft.com/office/drawing/2014/main" id="{F8C93123-E3E3-6D29-AB6A-A4CFB7167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5" y="8323848"/>
            <a:ext cx="1963152" cy="196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ad, bowl, food, vegetables, vegan, healthy food Icon in Food - Filled  line">
            <a:extLst>
              <a:ext uri="{FF2B5EF4-FFF2-40B4-BE49-F238E27FC236}">
                <a16:creationId xmlns:a16="http://schemas.microsoft.com/office/drawing/2014/main" id="{124995BE-D946-B356-0EBC-D77A4811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54" y="8275354"/>
            <a:ext cx="2011646" cy="201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6;p15">
            <a:extLst>
              <a:ext uri="{FF2B5EF4-FFF2-40B4-BE49-F238E27FC236}">
                <a16:creationId xmlns:a16="http://schemas.microsoft.com/office/drawing/2014/main" id="{BA77316B-5734-A364-539B-77009CE00541}"/>
              </a:ext>
            </a:extLst>
          </p:cNvPr>
          <p:cNvSpPr txBox="1"/>
          <p:nvPr/>
        </p:nvSpPr>
        <p:spPr>
          <a:xfrm>
            <a:off x="7290938" y="8659093"/>
            <a:ext cx="41390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Mô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hình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dữ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liệu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thực</a:t>
            </a:r>
            <a:r>
              <a:rPr lang="en-US" sz="3000" dirty="0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000" dirty="0" err="1">
                <a:solidFill>
                  <a:srgbClr val="3F2414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thể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A94A8-46EA-0E2E-A303-BCC26F398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60" y="1033178"/>
            <a:ext cx="15062220" cy="7120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28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6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-47534" y="97786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16"/>
          <p:cNvGrpSpPr/>
          <p:nvPr/>
        </p:nvGrpSpPr>
        <p:grpSpPr>
          <a:xfrm>
            <a:off x="-1036658" y="8357465"/>
            <a:ext cx="20806899" cy="3303091"/>
            <a:chOff x="0" y="-57150"/>
            <a:chExt cx="5480006" cy="869950"/>
          </a:xfrm>
        </p:grpSpPr>
        <p:sp>
          <p:nvSpPr>
            <p:cNvPr id="288" name="Google Shape;288;p16"/>
            <p:cNvSpPr/>
            <p:nvPr/>
          </p:nvSpPr>
          <p:spPr>
            <a:xfrm>
              <a:off x="0" y="0"/>
              <a:ext cx="5480006" cy="437946"/>
            </a:xfrm>
            <a:custGeom>
              <a:avLst/>
              <a:gdLst/>
              <a:ahLst/>
              <a:cxnLst/>
              <a:rect l="l" t="t" r="r" b="b"/>
              <a:pathLst>
                <a:path w="5480006" h="437946" extrusionOk="0">
                  <a:moveTo>
                    <a:pt x="0" y="0"/>
                  </a:moveTo>
                  <a:lnTo>
                    <a:pt x="5480006" y="0"/>
                  </a:lnTo>
                  <a:lnTo>
                    <a:pt x="5480006" y="437946"/>
                  </a:lnTo>
                  <a:lnTo>
                    <a:pt x="0" y="43794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89" name="Google Shape;289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16"/>
          <p:cNvSpPr txBox="1"/>
          <p:nvPr/>
        </p:nvSpPr>
        <p:spPr>
          <a:xfrm>
            <a:off x="-160446" y="3479182"/>
            <a:ext cx="7378075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9600" b="1" dirty="0" err="1">
                <a:latin typeface="Raleway"/>
                <a:ea typeface="Raleway"/>
                <a:cs typeface="Raleway"/>
                <a:sym typeface="Raleway"/>
              </a:rPr>
              <a:t>Khách</a:t>
            </a:r>
            <a:r>
              <a:rPr lang="en-US" sz="9600" b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9600" b="1" dirty="0" err="1">
                <a:latin typeface="Raleway"/>
                <a:ea typeface="Raleway"/>
                <a:cs typeface="Raleway"/>
                <a:sym typeface="Raleway"/>
              </a:rPr>
              <a:t>hàng</a:t>
            </a:r>
            <a:endParaRPr lang="en-US" sz="9600" dirty="0"/>
          </a:p>
        </p:txBody>
      </p:sp>
      <p:sp>
        <p:nvSpPr>
          <p:cNvPr id="292" name="Google Shape;292;p16"/>
          <p:cNvSpPr txBox="1"/>
          <p:nvPr/>
        </p:nvSpPr>
        <p:spPr>
          <a:xfrm>
            <a:off x="1850167" y="402449"/>
            <a:ext cx="3026648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dirty="0"/>
          </a:p>
        </p:txBody>
      </p:sp>
      <p:sp>
        <p:nvSpPr>
          <p:cNvPr id="296" name="Google Shape;296;p16"/>
          <p:cNvSpPr txBox="1"/>
          <p:nvPr/>
        </p:nvSpPr>
        <p:spPr>
          <a:xfrm>
            <a:off x="7098792" y="668864"/>
            <a:ext cx="2268000" cy="234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8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Những điều bạn phải biết về hành vi khách hàng - CRMVIET">
            <a:extLst>
              <a:ext uri="{FF2B5EF4-FFF2-40B4-BE49-F238E27FC236}">
                <a16:creationId xmlns:a16="http://schemas.microsoft.com/office/drawing/2014/main" id="{6CDD1AC9-F757-52B5-782F-6FB5323A7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0" y="5363513"/>
            <a:ext cx="5968007" cy="320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ealthy Food Icons - Etsy">
            <a:extLst>
              <a:ext uri="{FF2B5EF4-FFF2-40B4-BE49-F238E27FC236}">
                <a16:creationId xmlns:a16="http://schemas.microsoft.com/office/drawing/2014/main" id="{9EC27FAA-D16D-3363-698C-AC44F637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553" y="1018079"/>
            <a:ext cx="7372280" cy="589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21"/>
          <p:cNvPicPr preferRelativeResize="0"/>
          <p:nvPr/>
        </p:nvPicPr>
        <p:blipFill rotWithShape="1">
          <a:blip r:embed="rId3">
            <a:alphaModFix/>
          </a:blip>
          <a:srcRect t="7746" b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3" name="Google Shape;913;p21"/>
          <p:cNvGrpSpPr/>
          <p:nvPr/>
        </p:nvGrpSpPr>
        <p:grpSpPr>
          <a:xfrm>
            <a:off x="832387" y="8572573"/>
            <a:ext cx="4286685" cy="3303089"/>
            <a:chOff x="0" y="-57150"/>
            <a:chExt cx="1129003" cy="869950"/>
          </a:xfrm>
        </p:grpSpPr>
        <p:sp>
          <p:nvSpPr>
            <p:cNvPr id="914" name="Google Shape;914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15" name="Google Shape;915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24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8" name="Google Shape;918;p21"/>
          <p:cNvSpPr txBox="1"/>
          <p:nvPr/>
        </p:nvSpPr>
        <p:spPr>
          <a:xfrm>
            <a:off x="1251428" y="8975475"/>
            <a:ext cx="33544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Giao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trang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Raleway"/>
              </a:rPr>
              <a:t>chủ</a:t>
            </a:r>
            <a:endParaRPr sz="3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19" name="Google Shape;919;p21"/>
          <p:cNvGrpSpPr/>
          <p:nvPr/>
        </p:nvGrpSpPr>
        <p:grpSpPr>
          <a:xfrm>
            <a:off x="6867904" y="8572573"/>
            <a:ext cx="4286685" cy="3303089"/>
            <a:chOff x="0" y="-57150"/>
            <a:chExt cx="1129003" cy="869950"/>
          </a:xfrm>
        </p:grpSpPr>
        <p:sp>
          <p:nvSpPr>
            <p:cNvPr id="920" name="Google Shape;920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1" name="Google Shape;921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21"/>
          <p:cNvGrpSpPr/>
          <p:nvPr/>
        </p:nvGrpSpPr>
        <p:grpSpPr>
          <a:xfrm>
            <a:off x="13147389" y="8577901"/>
            <a:ext cx="4286685" cy="3303089"/>
            <a:chOff x="0" y="-57150"/>
            <a:chExt cx="1129003" cy="869950"/>
          </a:xfrm>
        </p:grpSpPr>
        <p:sp>
          <p:nvSpPr>
            <p:cNvPr id="923" name="Google Shape;923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4" name="Google Shape;924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1"/>
          <p:cNvSpPr txBox="1"/>
          <p:nvPr/>
        </p:nvSpPr>
        <p:spPr>
          <a:xfrm>
            <a:off x="7224112" y="8975475"/>
            <a:ext cx="36467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chi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tiết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món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0" name="Google Shape;930;p21"/>
          <p:cNvSpPr txBox="1"/>
          <p:nvPr/>
        </p:nvSpPr>
        <p:spPr>
          <a:xfrm>
            <a:off x="13637201" y="8834933"/>
            <a:ext cx="335440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danh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sách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bàn</a:t>
            </a:r>
            <a:r>
              <a:rPr lang="en-US" sz="3000" b="0" i="0" u="none" strike="noStrike" cap="none" dirty="0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000" b="0" i="0" u="none" strike="noStrike" cap="none" dirty="0" err="1">
                <a:solidFill>
                  <a:srgbClr val="191919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ăn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B76C133-27BE-F7E1-9CB4-89406917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910" y="145111"/>
            <a:ext cx="3672893" cy="8161985"/>
          </a:xfrm>
          <a:prstGeom prst="rect">
            <a:avLst/>
          </a:prstGeom>
        </p:spPr>
      </p:pic>
      <p:pic>
        <p:nvPicPr>
          <p:cNvPr id="5" name="Picture 4" descr="A screenshot of a video&#10;&#10;Description automatically generated with low confidence">
            <a:extLst>
              <a:ext uri="{FF2B5EF4-FFF2-40B4-BE49-F238E27FC236}">
                <a16:creationId xmlns:a16="http://schemas.microsoft.com/office/drawing/2014/main" id="{8F1F4679-197A-1215-BFC8-A67D2EF67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961" y="145111"/>
            <a:ext cx="3672893" cy="8161985"/>
          </a:xfrm>
          <a:prstGeom prst="rect">
            <a:avLst/>
          </a:prstGeom>
        </p:spPr>
      </p:pic>
      <p:pic>
        <p:nvPicPr>
          <p:cNvPr id="7" name="Picture 6" descr="A screenshot of a cellphone&#10;&#10;Description automatically generated with medium confidence">
            <a:extLst>
              <a:ext uri="{FF2B5EF4-FFF2-40B4-BE49-F238E27FC236}">
                <a16:creationId xmlns:a16="http://schemas.microsoft.com/office/drawing/2014/main" id="{A5F1AEE9-62AB-354A-3BDA-C9B28D3E3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0079" y="145111"/>
            <a:ext cx="3767070" cy="8161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/>
      <p:bldP spid="927" grpId="0"/>
      <p:bldP spid="9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334</Words>
  <Application>Microsoft Office PowerPoint</Application>
  <PresentationFormat>Custom</PresentationFormat>
  <Paragraphs>45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</vt:lpstr>
      <vt:lpstr>Wingdings 3</vt:lpstr>
      <vt:lpstr>Raleway</vt:lpstr>
      <vt:lpstr>Calibri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Pham Xuan Chien</cp:lastModifiedBy>
  <cp:revision>29</cp:revision>
  <dcterms:modified xsi:type="dcterms:W3CDTF">2023-07-06T05:11:39Z</dcterms:modified>
</cp:coreProperties>
</file>